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CBDE"/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36"/>
        <p:guide pos="37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Modules.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Whenever you create a new Python program, you are actually creating a Module.</a:t>
            </a:r>
          </a:p>
          <a:p>
            <a:r>
              <a:rPr lang="en-US" dirty="0"/>
              <a:t>In other words, a module is just a Python program.</a:t>
            </a:r>
          </a:p>
          <a:p>
            <a:r>
              <a:rPr lang="en-US" dirty="0"/>
              <a:t>A module is useful, however, because it can be imported into another module.</a:t>
            </a:r>
          </a:p>
          <a:p>
            <a:r>
              <a:rPr lang="en-US" dirty="0"/>
              <a:t>Any functions, variables, and other definitions created in the module will then be available in the other module.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30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Modules are sometimes also known as packages or libraries.</a:t>
            </a:r>
          </a:p>
          <a:p>
            <a:r>
              <a:rPr lang="en-US" dirty="0"/>
              <a:t>Typically, a package is a collection of one or more modules.</a:t>
            </a:r>
          </a:p>
          <a:p>
            <a:r>
              <a:rPr lang="en-US" dirty="0"/>
              <a:t>However, the words are all more-or-less interchangeable.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744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import data from another module, you use the Import statement.</a:t>
            </a:r>
          </a:p>
          <a:p>
            <a:r>
              <a:rPr lang="en-US" dirty="0"/>
              <a:t>There are three different ways to import a module.</a:t>
            </a:r>
          </a:p>
          <a:p>
            <a:r>
              <a:rPr lang="en-US" dirty="0"/>
              <a:t>The simplest is shown here, where we write the keyword import and the name of the module.</a:t>
            </a:r>
          </a:p>
          <a:p>
            <a:r>
              <a:rPr lang="en-US" dirty="0"/>
              <a:t>Once a module is imported, you can reference its definitions using the name of the module, a period, and then the name of the function, variable, or other definition you want to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258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can be bothersome to repeat the module name each time you want to use a function.</a:t>
            </a:r>
          </a:p>
          <a:p>
            <a:r>
              <a:rPr lang="en-US" dirty="0"/>
              <a:t>Therefore, Python has a convenient syntax for importing the functions directly.</a:t>
            </a:r>
          </a:p>
          <a:p>
            <a:r>
              <a:rPr lang="en-US" dirty="0"/>
              <a:t>This version uses the "from" keyword, followed by the module name, the "import" keyword, and then the name of the function or other definition you want to use.</a:t>
            </a:r>
          </a:p>
          <a:p>
            <a:r>
              <a:rPr lang="en-US" dirty="0"/>
              <a:t>Afterwards, you can use the definition as if it were defined in that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57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Complex packages are often divided into multiple folders containing the modules.</a:t>
            </a:r>
          </a:p>
          <a:p>
            <a:r>
              <a:rPr lang="en-US" dirty="0"/>
              <a:t>When importing specific parts of these packages, you will need to use periods to indicate folder names.</a:t>
            </a:r>
          </a:p>
          <a:p>
            <a:r>
              <a:rPr lang="en-US" dirty="0"/>
              <a:t>The result of this import is then aliased (or renamed) using the "as" keyword.</a:t>
            </a:r>
          </a:p>
          <a:p>
            <a:r>
              <a:rPr lang="en-US" dirty="0"/>
              <a:t>Usually, the documentation will tell you exactly what to import; otherwise it can be difficult to infer the path.</a:t>
            </a:r>
          </a:p>
          <a:p>
            <a:r>
              <a:rPr lang="en-US" dirty="0"/>
              <a:t>For example, many tutorials for the </a:t>
            </a:r>
            <a:r>
              <a:rPr lang="en-US" dirty="0" err="1"/>
              <a:t>MatPlotLib</a:t>
            </a:r>
            <a:r>
              <a:rPr lang="en-US" dirty="0"/>
              <a:t> library (which we will learn later) suggest you import the </a:t>
            </a:r>
            <a:r>
              <a:rPr lang="en-US" dirty="0" err="1"/>
              <a:t>PyPlot</a:t>
            </a:r>
            <a:r>
              <a:rPr lang="en-US" dirty="0"/>
              <a:t> module as shown here.</a:t>
            </a:r>
          </a:p>
          <a:p>
            <a:r>
              <a:rPr lang="en-US" dirty="0"/>
              <a:t>After this import, the "</a:t>
            </a:r>
            <a:r>
              <a:rPr lang="en-US" dirty="0" err="1"/>
              <a:t>plt</a:t>
            </a:r>
            <a:r>
              <a:rPr lang="en-US" dirty="0"/>
              <a:t>" module is now available.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23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has a number of useful built-in modules called the Standard Library.</a:t>
            </a:r>
          </a:p>
          <a:p>
            <a:r>
              <a:rPr lang="en-US" dirty="0"/>
              <a:t>Further, Python programmers have created many other "third party libraries" that are easy to install.</a:t>
            </a:r>
          </a:p>
          <a:p>
            <a:r>
              <a:rPr lang="en-US" dirty="0"/>
              <a:t>Many of these modules come prepackaged in distributions like Anaconda.</a:t>
            </a:r>
          </a:p>
          <a:p>
            <a:r>
              <a:rPr lang="en-US" dirty="0"/>
              <a:t>We will not cover all these modules in this course, but you will often come across them when solving real-world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84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Although you may not have to do it very often, it is very easy to install new modules from a command line.</a:t>
            </a:r>
          </a:p>
          <a:p>
            <a:r>
              <a:rPr lang="en-US" dirty="0"/>
              <a:t>Simply use the "pip" command to install a module.</a:t>
            </a:r>
          </a:p>
          <a:p>
            <a:r>
              <a:rPr lang="en-US" dirty="0"/>
              <a:t>You will need to know the exact module name.</a:t>
            </a:r>
          </a:p>
          <a:p>
            <a:r>
              <a:rPr lang="en-US" dirty="0"/>
              <a:t>Make sure that you have the right module name; when you install a new module, you are trusting the developer to not install anything malicious!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903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Modules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F1114AB-055F-4C68-B009-2C7C654777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626">
        <p:fade/>
      </p:transition>
    </mc:Choice>
    <mc:Fallback>
      <p:transition spd="med" advTm="46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6D119-4C3B-4963-A302-F826433B9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2F0F5-27C7-44AB-8644-40CB03685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endParaRPr lang="en-US" sz="4000" dirty="0"/>
          </a:p>
          <a:p>
            <a:pPr marL="45720" indent="0">
              <a:buNone/>
            </a:pPr>
            <a:endParaRPr lang="en-US" sz="4000" dirty="0"/>
          </a:p>
          <a:p>
            <a:pPr marL="45720" indent="0">
              <a:buNone/>
            </a:pPr>
            <a:r>
              <a:rPr lang="en-US" sz="4000" dirty="0"/>
              <a:t>Modules are Python Programs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7E4BBB4-4E8A-4193-8842-48181D7AC3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89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178">
        <p:fade/>
      </p:transition>
    </mc:Choice>
    <mc:Fallback>
      <p:transition spd="med" advTm="241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D750-332C-4B1B-AEF3-DE6B8E2A0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8D4BF-34E9-40F0-8D14-672BDABE0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400" dirty="0"/>
          </a:p>
          <a:p>
            <a:r>
              <a:rPr lang="en-US" sz="4400" dirty="0"/>
              <a:t>Module</a:t>
            </a:r>
          </a:p>
          <a:p>
            <a:r>
              <a:rPr lang="en-US" sz="4400" dirty="0"/>
              <a:t>Library</a:t>
            </a:r>
          </a:p>
          <a:p>
            <a:r>
              <a:rPr lang="en-US" sz="4400" dirty="0"/>
              <a:t>Package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9106C5D-B375-4EC6-8E6D-E60A878A53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586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268">
        <p:fade/>
      </p:transition>
    </mc:Choice>
    <mc:Fallback>
      <p:transition spd="med" advTm="152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1AE13-C207-43A4-A34B-556847D1B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D8C3B8-5587-4FFE-8A58-3F62082C6FBC}"/>
              </a:ext>
            </a:extLst>
          </p:cNvPr>
          <p:cNvSpPr/>
          <p:nvPr/>
        </p:nvSpPr>
        <p:spPr>
          <a:xfrm>
            <a:off x="4067175" y="2967335"/>
            <a:ext cx="390525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import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math</a:t>
            </a:r>
          </a:p>
          <a:p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math</a:t>
            </a:r>
            <a:r>
              <a:rPr lang="en-US" sz="32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sqrt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100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4197E3AA-3BE8-4BEC-9C05-93AFF00FCDDA}"/>
              </a:ext>
            </a:extLst>
          </p:cNvPr>
          <p:cNvSpPr/>
          <p:nvPr/>
        </p:nvSpPr>
        <p:spPr>
          <a:xfrm>
            <a:off x="3905250" y="1965960"/>
            <a:ext cx="1543050" cy="899815"/>
          </a:xfrm>
          <a:prstGeom prst="wedgeRoundRectCallout">
            <a:avLst>
              <a:gd name="adj1" fmla="val -8487"/>
              <a:gd name="adj2" fmla="val 7520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Import keyword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63351D13-0EDA-4A2F-A4AF-F249335DD129}"/>
              </a:ext>
            </a:extLst>
          </p:cNvPr>
          <p:cNvSpPr/>
          <p:nvPr/>
        </p:nvSpPr>
        <p:spPr>
          <a:xfrm>
            <a:off x="5918835" y="1917025"/>
            <a:ext cx="1543050" cy="899815"/>
          </a:xfrm>
          <a:prstGeom prst="wedgeRoundRectCallout">
            <a:avLst>
              <a:gd name="adj1" fmla="val 8797"/>
              <a:gd name="adj2" fmla="val 8155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Module name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2BC07AA0-FFB4-414A-82A4-C15014EB3898}"/>
              </a:ext>
            </a:extLst>
          </p:cNvPr>
          <p:cNvSpPr/>
          <p:nvPr/>
        </p:nvSpPr>
        <p:spPr>
          <a:xfrm>
            <a:off x="2819400" y="5088461"/>
            <a:ext cx="1543050" cy="899815"/>
          </a:xfrm>
          <a:prstGeom prst="wedgeRoundRectCallout">
            <a:avLst>
              <a:gd name="adj1" fmla="val 42130"/>
              <a:gd name="adj2" fmla="val -11110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Module name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53E5CB15-F5FD-4827-BAFA-90F4C2132754}"/>
              </a:ext>
            </a:extLst>
          </p:cNvPr>
          <p:cNvSpPr/>
          <p:nvPr/>
        </p:nvSpPr>
        <p:spPr>
          <a:xfrm>
            <a:off x="6179820" y="5090572"/>
            <a:ext cx="2305050" cy="899815"/>
          </a:xfrm>
          <a:prstGeom prst="wedgeRoundRectCallout">
            <a:avLst>
              <a:gd name="adj1" fmla="val -42525"/>
              <a:gd name="adj2" fmla="val -11110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Function from module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6F0F1822-1523-4699-9BE4-DFC7E8F1213E}"/>
              </a:ext>
            </a:extLst>
          </p:cNvPr>
          <p:cNvSpPr/>
          <p:nvPr/>
        </p:nvSpPr>
        <p:spPr>
          <a:xfrm>
            <a:off x="4594860" y="5264254"/>
            <a:ext cx="1390650" cy="548228"/>
          </a:xfrm>
          <a:prstGeom prst="wedgeRoundRectCallout">
            <a:avLst>
              <a:gd name="adj1" fmla="val 1311"/>
              <a:gd name="adj2" fmla="val -18059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Period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EDC9855-8AAA-4CC9-B7CD-CA778411F5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797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7675">
        <p:fade/>
      </p:transition>
    </mc:Choice>
    <mc:Fallback>
      <p:transition spd="med" advTm="276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F1F37-2EA4-4356-9502-966BD6C26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Import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ADD1DB-EA6B-4460-8007-43F5F8C4C92A}"/>
              </a:ext>
            </a:extLst>
          </p:cNvPr>
          <p:cNvSpPr/>
          <p:nvPr/>
        </p:nvSpPr>
        <p:spPr>
          <a:xfrm>
            <a:off x="3109913" y="2967335"/>
            <a:ext cx="59721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math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import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sqrt</a:t>
            </a:r>
          </a:p>
          <a:p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sqrt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100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D8BA2AF7-8F3D-4AA9-A255-55E1469E3475}"/>
              </a:ext>
            </a:extLst>
          </p:cNvPr>
          <p:cNvSpPr/>
          <p:nvPr/>
        </p:nvSpPr>
        <p:spPr>
          <a:xfrm>
            <a:off x="5789295" y="2003855"/>
            <a:ext cx="1543050" cy="899815"/>
          </a:xfrm>
          <a:prstGeom prst="wedgeRoundRectCallout">
            <a:avLst>
              <a:gd name="adj1" fmla="val -8487"/>
              <a:gd name="adj2" fmla="val 7520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Import keyword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69768A86-CDAF-463D-B039-D53247DF1327}"/>
              </a:ext>
            </a:extLst>
          </p:cNvPr>
          <p:cNvSpPr/>
          <p:nvPr/>
        </p:nvSpPr>
        <p:spPr>
          <a:xfrm>
            <a:off x="3823335" y="1963850"/>
            <a:ext cx="1543050" cy="899815"/>
          </a:xfrm>
          <a:prstGeom prst="wedgeRoundRectCallout">
            <a:avLst>
              <a:gd name="adj1" fmla="val 8797"/>
              <a:gd name="adj2" fmla="val 8155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Module name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44C009A0-925B-41E1-B4EC-E9087ACA1718}"/>
              </a:ext>
            </a:extLst>
          </p:cNvPr>
          <p:cNvSpPr/>
          <p:nvPr/>
        </p:nvSpPr>
        <p:spPr>
          <a:xfrm>
            <a:off x="9082088" y="2776774"/>
            <a:ext cx="2305050" cy="899815"/>
          </a:xfrm>
          <a:prstGeom prst="wedgeRoundRectCallout">
            <a:avLst>
              <a:gd name="adj1" fmla="val -77236"/>
              <a:gd name="adj2" fmla="val 322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Function from module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1C96A6F2-D2CC-4C94-A39D-D8D71C8EC4CA}"/>
              </a:ext>
            </a:extLst>
          </p:cNvPr>
          <p:cNvSpPr/>
          <p:nvPr/>
        </p:nvSpPr>
        <p:spPr>
          <a:xfrm>
            <a:off x="2047875" y="1963850"/>
            <a:ext cx="1543050" cy="899815"/>
          </a:xfrm>
          <a:prstGeom prst="wedgeRoundRectCallout">
            <a:avLst>
              <a:gd name="adj1" fmla="val 28550"/>
              <a:gd name="adj2" fmla="val 6885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From keyword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147BA496-E1C2-4B08-B411-97E9937F3A43}"/>
              </a:ext>
            </a:extLst>
          </p:cNvPr>
          <p:cNvSpPr/>
          <p:nvPr/>
        </p:nvSpPr>
        <p:spPr>
          <a:xfrm>
            <a:off x="2438400" y="5088462"/>
            <a:ext cx="2305050" cy="899815"/>
          </a:xfrm>
          <a:prstGeom prst="wedgeRoundRectCallout">
            <a:avLst>
              <a:gd name="adj1" fmla="val -5335"/>
              <a:gd name="adj2" fmla="val -11533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Function from module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0246EB8-82DC-46D5-AC53-21A38DADCB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933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8705">
        <p:fade/>
      </p:transition>
    </mc:Choice>
    <mc:Fallback>
      <p:transition spd="med" advTm="287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1B5FC-BCAB-436A-B64F-7EC6AE34C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Longer Imports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E39AB8-0BE4-48FE-A244-CD5348E59A8D}"/>
              </a:ext>
            </a:extLst>
          </p:cNvPr>
          <p:cNvSpPr/>
          <p:nvPr/>
        </p:nvSpPr>
        <p:spPr>
          <a:xfrm>
            <a:off x="2177299" y="3244334"/>
            <a:ext cx="7837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import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matplotlib</a:t>
            </a:r>
            <a:r>
              <a:rPr lang="en-US" sz="32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pyplot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urier New" panose="02070309020205020404" pitchFamily="49" charset="0"/>
              </a:rPr>
              <a:t>as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plt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E9253B6-626E-436E-BFD6-CE637CF7A7A8}"/>
              </a:ext>
            </a:extLst>
          </p:cNvPr>
          <p:cNvSpPr/>
          <p:nvPr/>
        </p:nvSpPr>
        <p:spPr>
          <a:xfrm>
            <a:off x="2177299" y="2155239"/>
            <a:ext cx="1543050" cy="899815"/>
          </a:xfrm>
          <a:prstGeom prst="wedgeRoundRectCallout">
            <a:avLst>
              <a:gd name="adj1" fmla="val -8487"/>
              <a:gd name="adj2" fmla="val 7520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Import keyword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86215C1C-FAAD-4C63-85F3-A9942F0DFFFC}"/>
              </a:ext>
            </a:extLst>
          </p:cNvPr>
          <p:cNvSpPr/>
          <p:nvPr/>
        </p:nvSpPr>
        <p:spPr>
          <a:xfrm>
            <a:off x="6252210" y="2143241"/>
            <a:ext cx="1543050" cy="899815"/>
          </a:xfrm>
          <a:prstGeom prst="wedgeRoundRectCallout">
            <a:avLst>
              <a:gd name="adj1" fmla="val 8797"/>
              <a:gd name="adj2" fmla="val 8155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Module name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0769D753-F3AB-4353-B851-681B360AA28C}"/>
              </a:ext>
            </a:extLst>
          </p:cNvPr>
          <p:cNvSpPr/>
          <p:nvPr/>
        </p:nvSpPr>
        <p:spPr>
          <a:xfrm>
            <a:off x="5833110" y="4559255"/>
            <a:ext cx="1390650" cy="548228"/>
          </a:xfrm>
          <a:prstGeom prst="wedgeRoundRectCallout">
            <a:avLst>
              <a:gd name="adj1" fmla="val 1311"/>
              <a:gd name="adj2" fmla="val -180599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Period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A6DDA0C9-553D-4D77-80E8-217AD01A3C84}"/>
              </a:ext>
            </a:extLst>
          </p:cNvPr>
          <p:cNvSpPr/>
          <p:nvPr/>
        </p:nvSpPr>
        <p:spPr>
          <a:xfrm>
            <a:off x="7968499" y="2155238"/>
            <a:ext cx="1543050" cy="899815"/>
          </a:xfrm>
          <a:prstGeom prst="wedgeRoundRectCallout">
            <a:avLst>
              <a:gd name="adj1" fmla="val -8487"/>
              <a:gd name="adj2" fmla="val 7520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As keyword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641398D4-D3C9-4007-BDA6-74172AF30069}"/>
              </a:ext>
            </a:extLst>
          </p:cNvPr>
          <p:cNvSpPr/>
          <p:nvPr/>
        </p:nvSpPr>
        <p:spPr>
          <a:xfrm>
            <a:off x="8740024" y="4333427"/>
            <a:ext cx="2480426" cy="949849"/>
          </a:xfrm>
          <a:prstGeom prst="wedgeRoundRectCallout">
            <a:avLst>
              <a:gd name="adj1" fmla="val -17703"/>
              <a:gd name="adj2" fmla="val -111316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Shorted module name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B96E3B89-8509-414B-80A1-00F6A096CD73}"/>
              </a:ext>
            </a:extLst>
          </p:cNvPr>
          <p:cNvSpPr/>
          <p:nvPr/>
        </p:nvSpPr>
        <p:spPr>
          <a:xfrm>
            <a:off x="4301374" y="2143240"/>
            <a:ext cx="1543050" cy="899815"/>
          </a:xfrm>
          <a:prstGeom prst="wedgeRoundRectCallout">
            <a:avLst>
              <a:gd name="adj1" fmla="val 8797"/>
              <a:gd name="adj2" fmla="val 8155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Package name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3EF10C0-7C70-4ECD-8B9A-C4A16AB0BB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78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5617">
        <p:fade/>
      </p:transition>
    </mc:Choice>
    <mc:Fallback>
      <p:transition spd="med" advTm="456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6F432-505B-44A2-828E-2609AB5FF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FB8E3-F583-4B19-92CB-D9F2A9B90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057400"/>
            <a:ext cx="11811000" cy="4038600"/>
          </a:xfrm>
        </p:spPr>
        <p:txBody>
          <a:bodyPr numCol="7">
            <a:normAutofit/>
          </a:bodyPr>
          <a:lstStyle/>
          <a:p>
            <a:r>
              <a:rPr lang="en-US" sz="2400" dirty="0"/>
              <a:t>array</a:t>
            </a:r>
          </a:p>
          <a:p>
            <a:r>
              <a:rPr lang="en-US" sz="2400" dirty="0" err="1"/>
              <a:t>ast</a:t>
            </a:r>
            <a:endParaRPr lang="en-US" sz="2400" dirty="0"/>
          </a:p>
          <a:p>
            <a:r>
              <a:rPr lang="en-US" sz="2400" dirty="0" err="1"/>
              <a:t>atexit</a:t>
            </a:r>
            <a:endParaRPr lang="en-US" sz="2400" dirty="0"/>
          </a:p>
          <a:p>
            <a:r>
              <a:rPr lang="en-US" sz="2400" dirty="0" err="1"/>
              <a:t>audioop</a:t>
            </a:r>
            <a:endParaRPr lang="en-US" sz="2400" dirty="0"/>
          </a:p>
          <a:p>
            <a:r>
              <a:rPr lang="en-US" sz="2400" dirty="0" err="1"/>
              <a:t>binascii</a:t>
            </a:r>
            <a:endParaRPr lang="en-US" sz="2400" dirty="0"/>
          </a:p>
          <a:p>
            <a:r>
              <a:rPr lang="en-US" sz="2400" dirty="0"/>
              <a:t>bisect</a:t>
            </a:r>
          </a:p>
          <a:p>
            <a:r>
              <a:rPr lang="en-US" sz="2400" dirty="0" err="1"/>
              <a:t>builtins</a:t>
            </a:r>
            <a:endParaRPr lang="en-US" sz="2400" dirty="0"/>
          </a:p>
          <a:p>
            <a:r>
              <a:rPr lang="en-US" sz="2400" dirty="0" err="1"/>
              <a:t>cmath</a:t>
            </a:r>
            <a:endParaRPr lang="en-US" sz="2400" dirty="0"/>
          </a:p>
          <a:p>
            <a:r>
              <a:rPr lang="en-US" sz="2400" dirty="0"/>
              <a:t>codecs</a:t>
            </a:r>
          </a:p>
          <a:p>
            <a:r>
              <a:rPr lang="en-US" sz="2400" dirty="0"/>
              <a:t>collections</a:t>
            </a:r>
          </a:p>
          <a:p>
            <a:r>
              <a:rPr lang="en-US" sz="2400" dirty="0"/>
              <a:t>csv</a:t>
            </a:r>
          </a:p>
          <a:p>
            <a:r>
              <a:rPr lang="en-US" sz="2400" dirty="0"/>
              <a:t>datetime</a:t>
            </a:r>
          </a:p>
          <a:p>
            <a:r>
              <a:rPr lang="en-US" sz="2400" dirty="0" err="1"/>
              <a:t>errno</a:t>
            </a:r>
            <a:endParaRPr lang="en-US" sz="2400" dirty="0"/>
          </a:p>
          <a:p>
            <a:r>
              <a:rPr lang="en-US" sz="2400" dirty="0" err="1"/>
              <a:t>faulthandler</a:t>
            </a:r>
            <a:endParaRPr lang="en-US" sz="2400" dirty="0"/>
          </a:p>
          <a:p>
            <a:r>
              <a:rPr lang="en-US" sz="2400" dirty="0" err="1"/>
              <a:t>functools</a:t>
            </a:r>
            <a:endParaRPr lang="en-US" sz="2400" dirty="0"/>
          </a:p>
          <a:p>
            <a:r>
              <a:rPr lang="en-US" sz="2400" dirty="0" err="1"/>
              <a:t>gc</a:t>
            </a:r>
            <a:endParaRPr lang="en-US" sz="2400" dirty="0"/>
          </a:p>
          <a:p>
            <a:r>
              <a:rPr lang="en-US" sz="2400" dirty="0" err="1"/>
              <a:t>heapq</a:t>
            </a:r>
            <a:endParaRPr lang="en-US" sz="2400" dirty="0"/>
          </a:p>
          <a:p>
            <a:r>
              <a:rPr lang="en-US" sz="2400" dirty="0"/>
              <a:t>imp</a:t>
            </a:r>
          </a:p>
          <a:p>
            <a:r>
              <a:rPr lang="en-US" sz="2400" dirty="0" err="1"/>
              <a:t>io</a:t>
            </a:r>
            <a:endParaRPr lang="en-US" sz="2400" dirty="0"/>
          </a:p>
          <a:p>
            <a:r>
              <a:rPr lang="en-US" sz="2400" dirty="0" err="1"/>
              <a:t>itertools</a:t>
            </a:r>
            <a:endParaRPr lang="en-US" sz="2400" dirty="0"/>
          </a:p>
          <a:p>
            <a:r>
              <a:rPr lang="en-US" sz="2400" dirty="0" err="1"/>
              <a:t>json</a:t>
            </a:r>
            <a:endParaRPr lang="en-US" sz="2400" dirty="0"/>
          </a:p>
          <a:p>
            <a:r>
              <a:rPr lang="en-US" sz="2400" dirty="0"/>
              <a:t>locale</a:t>
            </a:r>
          </a:p>
          <a:p>
            <a:r>
              <a:rPr lang="en-US" sz="2400" dirty="0" err="1"/>
              <a:t>lsprof</a:t>
            </a:r>
            <a:endParaRPr lang="en-US" sz="2400" dirty="0"/>
          </a:p>
          <a:p>
            <a:r>
              <a:rPr lang="en-US" sz="2400" dirty="0"/>
              <a:t>marshal</a:t>
            </a:r>
          </a:p>
          <a:p>
            <a:r>
              <a:rPr lang="en-US" sz="2400" dirty="0"/>
              <a:t>math</a:t>
            </a:r>
          </a:p>
          <a:p>
            <a:r>
              <a:rPr lang="en-US" sz="2400" dirty="0"/>
              <a:t>md5</a:t>
            </a:r>
          </a:p>
          <a:p>
            <a:r>
              <a:rPr lang="en-US" sz="2400" dirty="0" err="1"/>
              <a:t>mmap</a:t>
            </a:r>
            <a:endParaRPr lang="en-US" sz="2400" dirty="0"/>
          </a:p>
          <a:p>
            <a:r>
              <a:rPr lang="en-US" sz="2400" dirty="0" err="1"/>
              <a:t>msvcrt</a:t>
            </a:r>
            <a:endParaRPr lang="en-US" sz="2400" dirty="0"/>
          </a:p>
          <a:p>
            <a:r>
              <a:rPr lang="en-US" sz="2400" dirty="0" err="1"/>
              <a:t>nt</a:t>
            </a:r>
            <a:endParaRPr lang="en-US" sz="2400" dirty="0"/>
          </a:p>
          <a:p>
            <a:r>
              <a:rPr lang="en-US" sz="2400" dirty="0"/>
              <a:t>opcode</a:t>
            </a:r>
          </a:p>
          <a:p>
            <a:r>
              <a:rPr lang="en-US" sz="2400" dirty="0"/>
              <a:t>operator</a:t>
            </a:r>
          </a:p>
          <a:p>
            <a:r>
              <a:rPr lang="en-US" sz="2400" dirty="0"/>
              <a:t>parser</a:t>
            </a:r>
          </a:p>
          <a:p>
            <a:r>
              <a:rPr lang="en-US" sz="2400" dirty="0"/>
              <a:t>pickle</a:t>
            </a:r>
          </a:p>
          <a:p>
            <a:r>
              <a:rPr lang="en-US" sz="2400" dirty="0"/>
              <a:t>random</a:t>
            </a:r>
          </a:p>
          <a:p>
            <a:r>
              <a:rPr lang="en-US" sz="2400" dirty="0"/>
              <a:t>sha1</a:t>
            </a:r>
          </a:p>
          <a:p>
            <a:r>
              <a:rPr lang="en-US" sz="2400" dirty="0"/>
              <a:t>sha256</a:t>
            </a:r>
          </a:p>
          <a:p>
            <a:r>
              <a:rPr lang="en-US" sz="2400" dirty="0"/>
              <a:t>sha512</a:t>
            </a:r>
          </a:p>
          <a:p>
            <a:r>
              <a:rPr lang="en-US" sz="2400" dirty="0"/>
              <a:t>signal</a:t>
            </a:r>
          </a:p>
          <a:p>
            <a:r>
              <a:rPr lang="en-US" sz="2400" dirty="0" err="1"/>
              <a:t>sre</a:t>
            </a:r>
            <a:endParaRPr lang="en-US" sz="2400" dirty="0"/>
          </a:p>
          <a:p>
            <a:r>
              <a:rPr lang="en-US" sz="2400" dirty="0"/>
              <a:t>stat</a:t>
            </a:r>
          </a:p>
          <a:p>
            <a:r>
              <a:rPr lang="en-US" sz="2400" dirty="0"/>
              <a:t>string</a:t>
            </a:r>
          </a:p>
          <a:p>
            <a:r>
              <a:rPr lang="en-US" sz="2400" dirty="0"/>
              <a:t>struct</a:t>
            </a:r>
          </a:p>
          <a:p>
            <a:r>
              <a:rPr lang="en-US" sz="2400" dirty="0" err="1"/>
              <a:t>symtable</a:t>
            </a:r>
            <a:endParaRPr lang="en-US" sz="2400" dirty="0"/>
          </a:p>
          <a:p>
            <a:r>
              <a:rPr lang="en-US" sz="2400" dirty="0"/>
              <a:t>sys</a:t>
            </a:r>
          </a:p>
          <a:p>
            <a:r>
              <a:rPr lang="en-US" sz="2400" dirty="0"/>
              <a:t>thread</a:t>
            </a:r>
          </a:p>
          <a:p>
            <a:r>
              <a:rPr lang="en-US" sz="2400" dirty="0"/>
              <a:t>time</a:t>
            </a:r>
          </a:p>
          <a:p>
            <a:r>
              <a:rPr lang="en-US" sz="2400" dirty="0" err="1"/>
              <a:t>tracemalloc</a:t>
            </a:r>
            <a:endParaRPr lang="en-US" sz="2400" dirty="0"/>
          </a:p>
          <a:p>
            <a:r>
              <a:rPr lang="en-US" sz="2400" dirty="0"/>
              <a:t>warnings</a:t>
            </a:r>
          </a:p>
          <a:p>
            <a:r>
              <a:rPr lang="en-US" sz="2400" dirty="0" err="1"/>
              <a:t>weakref</a:t>
            </a:r>
            <a:endParaRPr lang="en-US" sz="2400" dirty="0"/>
          </a:p>
          <a:p>
            <a:r>
              <a:rPr lang="en-US" sz="2400" dirty="0" err="1"/>
              <a:t>winapi</a:t>
            </a:r>
            <a:endParaRPr lang="en-US" sz="2400" dirty="0"/>
          </a:p>
          <a:p>
            <a:r>
              <a:rPr lang="en-US" sz="2400" dirty="0" err="1"/>
              <a:t>winreg</a:t>
            </a:r>
            <a:endParaRPr lang="en-US" sz="2400" dirty="0"/>
          </a:p>
          <a:p>
            <a:r>
              <a:rPr lang="en-US" sz="2400" dirty="0" err="1"/>
              <a:t>xxsubtype</a:t>
            </a:r>
            <a:endParaRPr lang="en-US" sz="2400" dirty="0"/>
          </a:p>
          <a:p>
            <a:r>
              <a:rPr lang="en-US" sz="2400" dirty="0" err="1"/>
              <a:t>zipimport</a:t>
            </a:r>
            <a:endParaRPr lang="en-US" sz="2400" dirty="0"/>
          </a:p>
          <a:p>
            <a:r>
              <a:rPr lang="en-US" sz="2400" dirty="0" err="1"/>
              <a:t>zlib</a:t>
            </a:r>
            <a:endParaRPr lang="en-US" sz="2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FDB13FA-1721-48A3-AD72-319BD2E575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696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7363">
        <p:fade/>
      </p:transition>
    </mc:Choice>
    <mc:Fallback>
      <p:transition spd="med" advTm="273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A6A8-1718-439E-B383-2F0494D88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New Libraries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7423D9-CBA3-4378-9795-21EBB4C6533A}"/>
              </a:ext>
            </a:extLst>
          </p:cNvPr>
          <p:cNvSpPr/>
          <p:nvPr/>
        </p:nvSpPr>
        <p:spPr>
          <a:xfrm>
            <a:off x="1143000" y="2463284"/>
            <a:ext cx="6930102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pip install 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pygame</a:t>
            </a: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pip install requests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pip install 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matplotlib</a:t>
            </a: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836B271-8433-44B4-B03A-83FFB3AA9B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6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011">
        <p:fade/>
      </p:transition>
    </mc:Choice>
    <mc:Fallback>
      <p:transition spd="med" advTm="240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14070</TotalTime>
  <Words>672</Words>
  <Application>Microsoft Office PowerPoint</Application>
  <PresentationFormat>Widescreen</PresentationFormat>
  <Paragraphs>136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Corbel</vt:lpstr>
      <vt:lpstr>Courier New</vt:lpstr>
      <vt:lpstr>Wingdings</vt:lpstr>
      <vt:lpstr>Basis</vt:lpstr>
      <vt:lpstr>Modules</vt:lpstr>
      <vt:lpstr>Modules</vt:lpstr>
      <vt:lpstr>Terminology</vt:lpstr>
      <vt:lpstr>Import</vt:lpstr>
      <vt:lpstr>Specific Import</vt:lpstr>
      <vt:lpstr>Longer Imports</vt:lpstr>
      <vt:lpstr>Standard Library</vt:lpstr>
      <vt:lpstr>Installing New Libraries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525</cp:revision>
  <dcterms:created xsi:type="dcterms:W3CDTF">2017-06-09T19:25:05Z</dcterms:created>
  <dcterms:modified xsi:type="dcterms:W3CDTF">2017-09-23T20:59:55Z</dcterms:modified>
</cp:coreProperties>
</file>